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3" r:id="rId35"/>
    <p:sldId id="288" r:id="rId36"/>
    <p:sldId id="289" r:id="rId37"/>
    <p:sldId id="290" r:id="rId38"/>
    <p:sldId id="29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2d0ce491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2d0ce491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2d0ce491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2d0ce491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d72a6e9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d72a6e9c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2d0ce491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2d0ce4917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d0ce4917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d0ce4917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2d72a6e9c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2d72a6e9c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2d72a6e9c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2d72a6e9c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2d72a6e9c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2d72a6e9c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2d72a6e9c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2d72a6e9c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2d72a6e9c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2d72a6e9c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d0ce491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d0ce491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2d72a6e9c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2d72a6e9c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2d72a6e9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2d72a6e9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2d72a6e9c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2d72a6e9c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2d72a6e9c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2d72a6e9c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2d72a6e9c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2d72a6e9c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2d72a6e9c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2d72a6e9c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2d72a6e9c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2d72a6e9c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2d72a6e9c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2d72a6e9c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2d72a6e9c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2d72a6e9c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2d72a6e9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2d72a6e9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2d0ce491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2d0ce491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2d72a6e9c_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2d72a6e9c_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2d72a6e9c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2d72a6e9c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2d72a6e9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2d72a6e9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2d72a6e9c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2d72a6e9c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2d0ce4917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2d0ce4917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2d0ce491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2d0ce491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2d72a6e9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2d72a6e9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72a6e9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72a6e9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d0ce491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2d0ce491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2d72a6e9c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2d72a6e9c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2d72a6e9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2d72a6e9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2d0ce491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2d0ce491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d72a6e9c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d72a6e9c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8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impleworld.kr/entry/%EC%9C%88%EB%8F%84%EC%9A%B010-%EB%8B%A8%EC%B6%95%ED%82%A4-%EB%AA%A8%EC%9D%8C" TargetMode="External"/><Relationship Id="rId3" Type="http://schemas.openxmlformats.org/officeDocument/2006/relationships/hyperlink" Target="http://heraldk.com/2016/01/02/%EC%97%B0%ED%9C%B4-%EB%A7%88%EC%A7%80%EB%A7%89%EB%82%A0%EA%B3%A0%EC%86%8D%EB%8F%84%EB%A1%9C-%EC%A0%95%EC%B2%B4-%EC%98%A4%ED%9B%84-4%EC%8B%9C-%EC%A0%84%ED%9B%84-%EC%B5%9C/" TargetMode="External"/><Relationship Id="rId7" Type="http://schemas.openxmlformats.org/officeDocument/2006/relationships/hyperlink" Target="http://www.11st.co.kr/products/2029297650?utm_medium=%EA%B2%80%EC%83%89&amp;gclid=Cj0KCQiAoab_BRCxARIsANMx4S4iWrw6dDjJXSv3lTVk6YTZZXUPgZ5itMUGsouiBEIogI9sc8a-nBgaAtCGEALw_wcB&amp;utm_source=%EA%B5%AC%EA%B8%80_PC_S_%EC%87%BC%ED%95%91&amp;utm_campaign=%EA%B5%AC%EA%B8%80%EC%87%BC%ED%95%91PC+%EC%B6%94%EA%B0%80%EC%9E%91%EC%97%85&amp;utm_term=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mazon.com/Intel-i7-9700-Desktop-Processor-LGA1151/dp/B07S6CRLVD" TargetMode="External"/><Relationship Id="rId5" Type="http://schemas.openxmlformats.org/officeDocument/2006/relationships/hyperlink" Target="https://dororongju.tistory.com/145" TargetMode="External"/><Relationship Id="rId4" Type="http://schemas.openxmlformats.org/officeDocument/2006/relationships/hyperlink" Target="http://itwiki.kr/w/%EA%B0%95%ED%99%94_%ED%95%99%EC%8A%B5" TargetMode="External"/><Relationship Id="rId9" Type="http://schemas.openxmlformats.org/officeDocument/2006/relationships/hyperlink" Target="http://lg-sl.net/product/scilab/sciencestorylist/ALMA/readSciencestoryList.mvc?sciencestoryListId=ALMA2020050003&amp;subjectId=M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02279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000" b="1" i="1" dirty="0"/>
              <a:t>Solutions to Road Congestion </a:t>
            </a:r>
            <a:endParaRPr sz="4000" b="1" i="1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4000" b="1" i="1" dirty="0"/>
              <a:t>by Reinforced Learning</a:t>
            </a:r>
            <a:endParaRPr sz="8000" i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Sang-Min Lee, Min-Yeop Choi, Seung-Hyun Lee, Chang-Jun Son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Guidance teacher Joo-Yeon Seo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dirty="0">
                <a:solidFill>
                  <a:srgbClr val="4D4D4D"/>
                </a:solidFill>
              </a:rPr>
              <a:t>Kyeongbuk Science High School</a:t>
            </a:r>
            <a:endParaRPr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3CC8D-65E5-4D79-8B2D-7DFAD9E2A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1473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solidFill>
                  <a:schemeClr val="dk2"/>
                </a:solidFill>
                <a:latin typeface="+mj-lt"/>
              </a:rPr>
              <a:t>2. Development Environment</a:t>
            </a:r>
            <a:endParaRPr sz="3600" b="1" dirty="0">
              <a:solidFill>
                <a:schemeClr val="dk2"/>
              </a:solidFill>
              <a:latin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50" y="1245855"/>
            <a:ext cx="2157401" cy="265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926" y="1134859"/>
            <a:ext cx="3018089" cy="2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975" y="1663102"/>
            <a:ext cx="1908551" cy="181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83950" y="4125775"/>
            <a:ext cx="1908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I7-9700</a:t>
            </a:r>
            <a:endParaRPr sz="4000"/>
          </a:p>
        </p:txBody>
      </p:sp>
      <p:sp>
        <p:nvSpPr>
          <p:cNvPr id="113" name="Google Shape;113;p21"/>
          <p:cNvSpPr txBox="1"/>
          <p:nvPr/>
        </p:nvSpPr>
        <p:spPr>
          <a:xfrm>
            <a:off x="2486175" y="4125775"/>
            <a:ext cx="4420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RAM 16GB</a:t>
            </a:r>
            <a:endParaRPr sz="4000" dirty="0"/>
          </a:p>
        </p:txBody>
      </p:sp>
      <p:sp>
        <p:nvSpPr>
          <p:cNvPr id="114" name="Google Shape;114;p21"/>
          <p:cNvSpPr txBox="1"/>
          <p:nvPr/>
        </p:nvSpPr>
        <p:spPr>
          <a:xfrm>
            <a:off x="5941658" y="4095018"/>
            <a:ext cx="5061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dirty="0"/>
              <a:t>Window</a:t>
            </a:r>
            <a:r>
              <a:rPr lang="en-US" altLang="ko" sz="4000" dirty="0"/>
              <a:t>s</a:t>
            </a:r>
            <a:r>
              <a:rPr lang="ko" sz="4000" dirty="0"/>
              <a:t> 10</a:t>
            </a:r>
            <a:endParaRPr sz="4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24B57B-4ED8-4EA5-962F-E5F4BA582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25" y="928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3. Build Environment</a:t>
            </a:r>
            <a:endParaRPr sz="30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25" y="1152475"/>
            <a:ext cx="8520600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car_data -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Road Length : 2000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Number of cars : 100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tlight_data - Red light </a:t>
            </a:r>
            <a:r>
              <a:rPr lang="ko" sz="2500">
                <a:solidFill>
                  <a:schemeClr val="dk1"/>
                </a:solidFill>
              </a:rPr>
              <a:t>→ 0</a:t>
            </a:r>
            <a:r>
              <a:rPr lang="ko" sz="2500">
                <a:solidFill>
                  <a:srgbClr val="000000"/>
                </a:solidFill>
              </a:rPr>
              <a:t>, Green light </a:t>
            </a:r>
            <a:r>
              <a:rPr lang="ko" sz="2500">
                <a:solidFill>
                  <a:schemeClr val="dk1"/>
                </a:solidFill>
              </a:rPr>
              <a:t>→ </a:t>
            </a:r>
            <a:r>
              <a:rPr lang="ko" sz="2500">
                <a:solidFill>
                  <a:srgbClr val="000000"/>
                </a:solidFill>
              </a:rPr>
              <a:t>1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the speed of a car - 4 Levels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500"/>
              <a:buChar char="-"/>
            </a:pPr>
            <a:r>
              <a:rPr lang="ko" sz="2500">
                <a:solidFill>
                  <a:srgbClr val="000000"/>
                </a:solidFill>
              </a:rPr>
              <a:t>v=0(Stop), v=1(Congestion), v=2(Delay), v=3(Smooth)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A2C620-A031-42B3-AC9F-B19B89E05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4. Build Agent</a:t>
            </a:r>
            <a:endParaRPr sz="30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Check the status of the traffic lights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→ Determining action based on the value of ε 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→ Decide on a reward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→ Q-learning update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→ Check Time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500">
                <a:solidFill>
                  <a:srgbClr val="000000"/>
                </a:solidFill>
              </a:rPr>
              <a:t>→ Repetition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34615E-AFBE-418A-BB69-7EFBFC8D8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4146150" y="4514475"/>
            <a:ext cx="8517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[Coding]</a:t>
            </a:r>
            <a:endParaRPr/>
          </a:p>
        </p:txBody>
      </p:sp>
      <p:grpSp>
        <p:nvGrpSpPr>
          <p:cNvPr id="132" name="Google Shape;132;p24"/>
          <p:cNvGrpSpPr/>
          <p:nvPr/>
        </p:nvGrpSpPr>
        <p:grpSpPr>
          <a:xfrm>
            <a:off x="749644" y="1177346"/>
            <a:ext cx="7644350" cy="3177516"/>
            <a:chOff x="148700" y="733125"/>
            <a:chExt cx="8846603" cy="3677255"/>
          </a:xfrm>
        </p:grpSpPr>
        <p:pic>
          <p:nvPicPr>
            <p:cNvPr id="133" name="Google Shape;133;p24"/>
            <p:cNvPicPr preferRelativeResize="0"/>
            <p:nvPr/>
          </p:nvPicPr>
          <p:blipFill rotWithShape="1">
            <a:blip r:embed="rId3">
              <a:alphaModFix/>
            </a:blip>
            <a:srcRect t="14236" r="4643"/>
            <a:stretch/>
          </p:blipFill>
          <p:spPr>
            <a:xfrm>
              <a:off x="148700" y="733150"/>
              <a:ext cx="2813182" cy="3677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4"/>
            <p:cNvPicPr preferRelativeResize="0"/>
            <p:nvPr/>
          </p:nvPicPr>
          <p:blipFill rotWithShape="1">
            <a:blip r:embed="rId4">
              <a:alphaModFix/>
            </a:blip>
            <a:srcRect t="14236" r="4643"/>
            <a:stretch/>
          </p:blipFill>
          <p:spPr>
            <a:xfrm>
              <a:off x="3165380" y="733125"/>
              <a:ext cx="2813212" cy="367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4"/>
            <p:cNvPicPr preferRelativeResize="0"/>
            <p:nvPr/>
          </p:nvPicPr>
          <p:blipFill rotWithShape="1">
            <a:blip r:embed="rId5">
              <a:alphaModFix/>
            </a:blip>
            <a:srcRect t="10055"/>
            <a:stretch/>
          </p:blipFill>
          <p:spPr>
            <a:xfrm>
              <a:off x="6182091" y="733150"/>
              <a:ext cx="2813212" cy="36772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505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5. Coding</a:t>
            </a:r>
            <a:endParaRPr sz="30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1F846C-8642-4791-836D-B43A996655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A research method</a:t>
            </a:r>
            <a:endParaRPr sz="30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AutoNum type="arabicPeriod" startAt="5"/>
            </a:pPr>
            <a:r>
              <a:rPr lang="ko" sz="2500" dirty="0">
                <a:solidFill>
                  <a:schemeClr val="tx1"/>
                </a:solidFill>
              </a:rPr>
              <a:t>Run the program and Learning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AutoNum type="arabicPeriod" startAt="5"/>
            </a:pPr>
            <a:r>
              <a:rPr lang="ko" sz="2500" dirty="0">
                <a:solidFill>
                  <a:schemeClr val="tx1"/>
                </a:solidFill>
              </a:rPr>
              <a:t>Check and evaluate learning results</a:t>
            </a:r>
            <a:endParaRPr sz="25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EBF07-D59E-482E-8F9E-C5AC33E19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121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Environment Module - Settings</a:t>
            </a:r>
            <a:endParaRPr sz="3000" b="1" dirty="0"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l="3864" t="1960"/>
          <a:stretch/>
        </p:blipFill>
        <p:spPr>
          <a:xfrm>
            <a:off x="311700" y="2253860"/>
            <a:ext cx="7821700" cy="1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200842" y="1331967"/>
            <a:ext cx="170866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call libraries</a:t>
            </a:r>
            <a:endParaRPr sz="2000" b="1" dirty="0"/>
          </a:p>
        </p:txBody>
      </p:sp>
      <p:sp>
        <p:nvSpPr>
          <p:cNvPr id="150" name="Google Shape;150;p26"/>
          <p:cNvSpPr txBox="1"/>
          <p:nvPr/>
        </p:nvSpPr>
        <p:spPr>
          <a:xfrm>
            <a:off x="5868922" y="2612560"/>
            <a:ext cx="2603536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/>
              <a:t>declare</a:t>
            </a:r>
            <a:r>
              <a:rPr lang="ko" sz="2000" b="1" dirty="0"/>
              <a:t> global variables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038A6A-71EA-4B23-B3B8-8FC08327E0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E70A2298-9BA5-4AE1-90A9-9BEEA463B89B}"/>
              </a:ext>
            </a:extLst>
          </p:cNvPr>
          <p:cNvSpPr/>
          <p:nvPr/>
        </p:nvSpPr>
        <p:spPr>
          <a:xfrm rot="19862058">
            <a:off x="3917904" y="1925495"/>
            <a:ext cx="1308192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F396F975-06FA-4DAE-89C8-DEEC0756382B}"/>
              </a:ext>
            </a:extLst>
          </p:cNvPr>
          <p:cNvSpPr/>
          <p:nvPr/>
        </p:nvSpPr>
        <p:spPr>
          <a:xfrm rot="20675858">
            <a:off x="4546745" y="3096856"/>
            <a:ext cx="1308192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Environment Module - Settings for Env class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l="10265"/>
          <a:stretch/>
        </p:blipFill>
        <p:spPr>
          <a:xfrm>
            <a:off x="370025" y="1967279"/>
            <a:ext cx="4329736" cy="1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4511275" y="2956879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set variables inside Env class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BF5AD9-1D32-4873-925F-9ADFB922B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2" y="7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Environment Module - Env.step (1)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708150"/>
            <a:ext cx="8520599" cy="26675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4758458" y="12942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call global variables </a:t>
            </a:r>
            <a:endParaRPr sz="2000" b="1" dirty="0"/>
          </a:p>
        </p:txBody>
      </p:sp>
      <p:sp>
        <p:nvSpPr>
          <p:cNvPr id="165" name="Google Shape;165;p28"/>
          <p:cNvSpPr txBox="1"/>
          <p:nvPr/>
        </p:nvSpPr>
        <p:spPr>
          <a:xfrm>
            <a:off x="4363425" y="23726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stop cars if red light is on where car is at </a:t>
            </a:r>
            <a:endParaRPr sz="2000" b="1" dirty="0"/>
          </a:p>
        </p:txBody>
      </p:sp>
      <p:sp>
        <p:nvSpPr>
          <p:cNvPr id="166" name="Google Shape;166;p28"/>
          <p:cNvSpPr txBox="1"/>
          <p:nvPr/>
        </p:nvSpPr>
        <p:spPr>
          <a:xfrm>
            <a:off x="4484108" y="4414517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randomly decrease cars’ speed according to value of self.troll 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7F9B7F-3E7D-4D6D-BD14-44A9F04E7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368D8562-CC23-4DD4-A872-23861C799452}"/>
              </a:ext>
            </a:extLst>
          </p:cNvPr>
          <p:cNvSpPr/>
          <p:nvPr/>
        </p:nvSpPr>
        <p:spPr>
          <a:xfrm rot="20342772">
            <a:off x="3748875" y="1647670"/>
            <a:ext cx="1000908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E9036F01-7105-4A73-B976-ACDB6FB5450A}"/>
              </a:ext>
            </a:extLst>
          </p:cNvPr>
          <p:cNvSpPr/>
          <p:nvPr/>
        </p:nvSpPr>
        <p:spPr>
          <a:xfrm rot="20768348">
            <a:off x="3215484" y="2663807"/>
            <a:ext cx="862720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C83594A4-71E9-4F2D-A4CC-533917E5D326}"/>
              </a:ext>
            </a:extLst>
          </p:cNvPr>
          <p:cNvSpPr/>
          <p:nvPr/>
        </p:nvSpPr>
        <p:spPr>
          <a:xfrm rot="1366693">
            <a:off x="3453275" y="4410607"/>
            <a:ext cx="955689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1320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Environment Module - Env.step (2)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50768"/>
          <a:stretch/>
        </p:blipFill>
        <p:spPr>
          <a:xfrm>
            <a:off x="311700" y="1152475"/>
            <a:ext cx="3055625" cy="197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484108" y="1210339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controll speed of cars according to the distance between cars and relative speed</a:t>
            </a:r>
            <a:endParaRPr sz="2000" b="1" dirty="0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t="50768"/>
          <a:stretch/>
        </p:blipFill>
        <p:spPr>
          <a:xfrm>
            <a:off x="5357750" y="2654450"/>
            <a:ext cx="3360300" cy="21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221408" y="36320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give reward according to the speed of cars and state of traffic lights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5B8C11-4783-4A3B-B947-19AF73D0A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FF3D53B0-B593-4902-97B8-53B191263D83}"/>
              </a:ext>
            </a:extLst>
          </p:cNvPr>
          <p:cNvSpPr/>
          <p:nvPr/>
        </p:nvSpPr>
        <p:spPr>
          <a:xfrm rot="20702443">
            <a:off x="3046361" y="1872625"/>
            <a:ext cx="1308192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BC1D38D1-0AA2-461D-A547-21760A19A097}"/>
              </a:ext>
            </a:extLst>
          </p:cNvPr>
          <p:cNvSpPr/>
          <p:nvPr/>
        </p:nvSpPr>
        <p:spPr>
          <a:xfrm rot="10174237">
            <a:off x="4500966" y="3784877"/>
            <a:ext cx="518679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Environment Module - Env.step (3)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78975"/>
            <a:ext cx="8520600" cy="22899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3981081" y="20743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remove cars when they go over the given length of road</a:t>
            </a:r>
            <a:endParaRPr sz="2000" b="1" dirty="0"/>
          </a:p>
        </p:txBody>
      </p:sp>
      <p:sp>
        <p:nvSpPr>
          <p:cNvPr id="184" name="Google Shape;184;p30"/>
          <p:cNvSpPr txBox="1"/>
          <p:nvPr/>
        </p:nvSpPr>
        <p:spPr>
          <a:xfrm>
            <a:off x="4572000" y="3229861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move cars by their speed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4D8EA9-CA82-46D2-B110-29DC4AE8A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FA95101D-4846-4CAB-AEA6-53FB92C55801}"/>
              </a:ext>
            </a:extLst>
          </p:cNvPr>
          <p:cNvSpPr/>
          <p:nvPr/>
        </p:nvSpPr>
        <p:spPr>
          <a:xfrm rot="20928215">
            <a:off x="3057767" y="2528108"/>
            <a:ext cx="669592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D27D04DC-C6DD-4C23-BE3D-00818E6C1852}"/>
              </a:ext>
            </a:extLst>
          </p:cNvPr>
          <p:cNvSpPr/>
          <p:nvPr/>
        </p:nvSpPr>
        <p:spPr>
          <a:xfrm rot="20655719">
            <a:off x="3373384" y="3552630"/>
            <a:ext cx="981267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58422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4D4D4D"/>
                </a:solidFill>
                <a:latin typeface="+mn-lt"/>
              </a:rPr>
              <a:t>Table of Contents</a:t>
            </a:r>
            <a:endParaRPr sz="3200" b="1" dirty="0">
              <a:solidFill>
                <a:srgbClr val="4D4D4D"/>
              </a:solidFill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Abstract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Background of research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Theoretical background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A research method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Research Results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Consideration and Conclusion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2000" dirty="0"/>
              <a:t>Reference Literature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1D4C4B-A3FF-46E8-AD38-EF8605FCC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106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Environment Module - Env.act</a:t>
            </a:r>
            <a:endParaRPr sz="3000" b="1" dirty="0">
              <a:solidFill>
                <a:srgbClr val="4D4D4D"/>
              </a:solidFill>
            </a:endParaRPr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152475"/>
            <a:ext cx="5784600" cy="22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2010873" y="3493625"/>
            <a:ext cx="6821427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change state of traffic lights according to the actions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7A6772-EF32-469D-BA9D-12BABF011A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D4D4D"/>
                </a:solidFill>
              </a:rPr>
              <a:t>Environment Module - Env.reset</a:t>
            </a:r>
            <a:endParaRPr sz="3000" b="1">
              <a:solidFill>
                <a:srgbClr val="4D4D4D"/>
              </a:solidFill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09" y="2571750"/>
            <a:ext cx="8520599" cy="9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3784711" y="1655620"/>
            <a:ext cx="5742900" cy="97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reseting the enviro</a:t>
            </a:r>
            <a:r>
              <a:rPr lang="en-US" altLang="ko" sz="2000" b="1" dirty="0"/>
              <a:t>n</a:t>
            </a:r>
            <a:r>
              <a:rPr lang="ko" sz="2000" b="1" dirty="0"/>
              <a:t>ment</a:t>
            </a:r>
            <a:endParaRPr lang="en-US" altLang="ko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used when a new episode starts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7CAAAF-E4D0-411A-B956-C33D5BD3B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11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Agent Module - Settings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29" y="1979858"/>
            <a:ext cx="31242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4656946" y="1979858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call libraries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5E48EE-550C-4552-8BE2-47E97C451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Agent Module - Settings for Q_Agent class</a:t>
            </a:r>
            <a:endParaRPr sz="3000" b="1" dirty="0">
              <a:solidFill>
                <a:srgbClr val="4D4D4D"/>
              </a:solidFill>
            </a:endParaRPr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73666"/>
            <a:ext cx="38481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3820894" y="1924966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set variables that will be used in the Q_Agent class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1EFFC8-D261-4AED-9C57-28A64530C9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D4D4D"/>
                </a:solidFill>
              </a:rPr>
              <a:t>Agent Module - functions of Q_Agent (1)</a:t>
            </a:r>
            <a:endParaRPr sz="3000" b="1">
              <a:solidFill>
                <a:srgbClr val="4D4D4D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63476"/>
          <a:stretch/>
        </p:blipFill>
        <p:spPr>
          <a:xfrm>
            <a:off x="311700" y="1960175"/>
            <a:ext cx="8520600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686435" y="1309033"/>
            <a:ext cx="8145865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the Q_Agent class helps the Agent to calculate the Q functions</a:t>
            </a:r>
            <a:endParaRPr sz="2000" b="1" dirty="0"/>
          </a:p>
        </p:txBody>
      </p:sp>
      <p:sp>
        <p:nvSpPr>
          <p:cNvPr id="223" name="Google Shape;223;p35"/>
          <p:cNvSpPr txBox="1"/>
          <p:nvPr/>
        </p:nvSpPr>
        <p:spPr>
          <a:xfrm>
            <a:off x="1051530" y="3337067"/>
            <a:ext cx="662409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update_Q function updates the Q function, using the sample &lt;s, a, r, s’&gt; (state, action, reward, next state)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EC6A7-99A0-444E-8643-28DC54455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t="42379"/>
          <a:stretch/>
        </p:blipFill>
        <p:spPr>
          <a:xfrm>
            <a:off x="311700" y="2571746"/>
            <a:ext cx="8520600" cy="1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311700" y="1241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D4D4D"/>
                </a:solidFill>
              </a:rPr>
              <a:t>Agent Module - functions of Q_Agent (2)</a:t>
            </a:r>
            <a:endParaRPr sz="3000" b="1">
              <a:solidFill>
                <a:srgbClr val="4D4D4D"/>
              </a:solidFill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2706192" y="1507111"/>
            <a:ext cx="458231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choose the action according to the Q table and epsilon-greedy policy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CFC5BB-95DE-4D32-A57D-D07AACCA6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12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Agent Module - arg_max function</a:t>
            </a:r>
            <a:endParaRPr sz="3000" b="1" dirty="0">
              <a:solidFill>
                <a:srgbClr val="4D4D4D"/>
              </a:solidFill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570956"/>
            <a:ext cx="8520601" cy="12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1997947" y="3024896"/>
            <a:ext cx="357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returns the action that has the largest Q function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8E0DD-62A2-47CD-B9EF-051415D834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Agent Module - Settings for __main__</a:t>
            </a:r>
            <a:r>
              <a:rPr lang="ko" dirty="0"/>
              <a:t> </a:t>
            </a: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845700" cy="24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1746574" y="3811375"/>
            <a:ext cx="527494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call Enviroment and 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declare Q functions for each traffic lights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42BB62-957A-4824-870C-3CC3DF958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Agent Module - Learning Process 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98693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3551554" y="1152475"/>
            <a:ext cx="24717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get action, according to state</a:t>
            </a:r>
            <a:endParaRPr sz="2000" b="1" dirty="0"/>
          </a:p>
        </p:txBody>
      </p:sp>
      <p:sp>
        <p:nvSpPr>
          <p:cNvPr id="255" name="Google Shape;255;p39"/>
          <p:cNvSpPr txBox="1"/>
          <p:nvPr/>
        </p:nvSpPr>
        <p:spPr>
          <a:xfrm>
            <a:off x="6479681" y="1727806"/>
            <a:ext cx="24717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progress the timestep and get the samples needed for updating the Q function</a:t>
            </a:r>
            <a:endParaRPr sz="2000" b="1" dirty="0"/>
          </a:p>
        </p:txBody>
      </p:sp>
      <p:sp>
        <p:nvSpPr>
          <p:cNvPr id="256" name="Google Shape;256;p39"/>
          <p:cNvSpPr txBox="1"/>
          <p:nvPr/>
        </p:nvSpPr>
        <p:spPr>
          <a:xfrm>
            <a:off x="3637358" y="3991025"/>
            <a:ext cx="3110514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update the Q function with the given samples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DA1638-5C68-41F9-92E8-18C9420C1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28</a:t>
            </a:fld>
            <a:endParaRPr lang="ko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BD8408CC-CB30-452A-B681-7560D37A5A5D}"/>
              </a:ext>
            </a:extLst>
          </p:cNvPr>
          <p:cNvSpPr/>
          <p:nvPr/>
        </p:nvSpPr>
        <p:spPr>
          <a:xfrm rot="20482317">
            <a:off x="2750598" y="1862567"/>
            <a:ext cx="584432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7F084BD6-ED02-4024-A897-FE80EA9F9AEB}"/>
              </a:ext>
            </a:extLst>
          </p:cNvPr>
          <p:cNvSpPr/>
          <p:nvPr/>
        </p:nvSpPr>
        <p:spPr>
          <a:xfrm rot="21370997">
            <a:off x="5466836" y="2700528"/>
            <a:ext cx="770254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BBB2A9EC-8E29-423A-B1A2-8AEBF0CA39B7}"/>
              </a:ext>
            </a:extLst>
          </p:cNvPr>
          <p:cNvSpPr/>
          <p:nvPr/>
        </p:nvSpPr>
        <p:spPr>
          <a:xfrm rot="1566241">
            <a:off x="3538052" y="3596163"/>
            <a:ext cx="1272403" cy="233606"/>
          </a:xfrm>
          <a:prstGeom prst="leftArrow">
            <a:avLst>
              <a:gd name="adj1" fmla="val 38235"/>
              <a:gd name="adj2" fmla="val 59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Agent Module - Show Learning Graph</a:t>
            </a:r>
            <a:endParaRPr sz="3000" b="1" dirty="0">
              <a:solidFill>
                <a:srgbClr val="4D4D4D"/>
              </a:solidFill>
            </a:endParaRPr>
          </a:p>
        </p:txBody>
      </p:sp>
      <p:sp>
        <p:nvSpPr>
          <p:cNvPr id="262" name="Google Shape;26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8" y="1152475"/>
            <a:ext cx="6390750" cy="2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3095549" y="3261546"/>
            <a:ext cx="3732415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show graph of learning and travelling using matplotlib  </a:t>
            </a:r>
            <a:endParaRPr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8AB2E0-22AD-467F-9D1A-0C523F445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29</a:t>
            </a:fld>
            <a:endParaRPr lang="ko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n-lt"/>
              </a:rPr>
              <a:t>Abstract</a:t>
            </a:r>
            <a:endParaRPr sz="3200" b="1" dirty="0">
              <a:solidFill>
                <a:schemeClr val="dk2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01264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As the population grows, traffic congestion is causing many problems.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To solve this traffic congestion, a new paradigm of artificial intelligence research is needed.</a:t>
            </a:r>
            <a:endParaRPr lang="en-US" altLang="ko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dirty="0">
                <a:solidFill>
                  <a:schemeClr val="tx1"/>
                </a:solidFill>
              </a:rPr>
              <a:t>Therefore, we want to solve traffic congestion by controlling traffic lights through deep learning and reinforcement learning.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F1BFE-192D-4F26-A831-EB41293A2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/>
          </a:p>
        </p:txBody>
      </p:sp>
      <p:pic>
        <p:nvPicPr>
          <p:cNvPr id="1026" name="Picture 2" descr="https://mblogthumb-phinf.pstatic.net/MjAxOTA4MTJfMTky/MDAxNTY1NTg0NTA5NTE4.X6KhCkSm547DLZ-KRdQKvanmR_21lc2AuO6Tj96eVogg.ZlR1zxO2jUywLFMBO_SJRWmOt43BX2JCWWKF7jABumog.JPEG.koti10/GettyImages-1140691126.jpg?type=w800">
            <a:extLst>
              <a:ext uri="{FF2B5EF4-FFF2-40B4-BE49-F238E27FC236}">
                <a16:creationId xmlns:a16="http://schemas.microsoft.com/office/drawing/2014/main" id="{D551945E-B835-4531-8D5D-48D5AAD7A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5" b="28260"/>
          <a:stretch/>
        </p:blipFill>
        <p:spPr bwMode="auto">
          <a:xfrm>
            <a:off x="1988736" y="3394845"/>
            <a:ext cx="5166527" cy="138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D4D4D"/>
                </a:solidFill>
              </a:rPr>
              <a:t>Results in Learning (2100 Episodes)</a:t>
            </a:r>
            <a:endParaRPr sz="3000" b="1">
              <a:solidFill>
                <a:srgbClr val="4D4D4D"/>
              </a:solidFill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l="6296" t="10670" r="8965" b="5968"/>
          <a:stretch/>
        </p:blipFill>
        <p:spPr>
          <a:xfrm>
            <a:off x="2256812" y="1152475"/>
            <a:ext cx="463037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98EB02-8417-453D-AB5D-E0C8417AB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30</a:t>
            </a:fld>
            <a:endParaRPr lang="ko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Results in Learning (5100 Episodes)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l="9657" t="10403" r="9186" b="7996"/>
          <a:stretch/>
        </p:blipFill>
        <p:spPr>
          <a:xfrm>
            <a:off x="1204275" y="1137662"/>
            <a:ext cx="6735451" cy="34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8D365-01D7-4D66-8E8E-E9C7CD23A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31</a:t>
            </a:fld>
            <a:endParaRPr lang="ko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Results in Learning (10001 Episodes)</a:t>
            </a:r>
            <a:endParaRPr sz="3000" b="1" dirty="0">
              <a:solidFill>
                <a:srgbClr val="4D4D4D"/>
              </a:solidFill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l="6280" t="10467" r="8851" b="5322"/>
          <a:stretch/>
        </p:blipFill>
        <p:spPr>
          <a:xfrm>
            <a:off x="2276438" y="1152475"/>
            <a:ext cx="459113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D07F64-3E6C-4A33-B7AD-D06F59B0E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32</a:t>
            </a:fld>
            <a:endParaRPr lang="ko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311700" y="933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Considerations</a:t>
            </a:r>
            <a:r>
              <a:rPr lang="en-US" altLang="ko" sz="3000" b="1" dirty="0">
                <a:solidFill>
                  <a:srgbClr val="4D4D4D"/>
                </a:solidFill>
              </a:rPr>
              <a:t> (1)</a:t>
            </a:r>
            <a:endParaRPr sz="3000" b="1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Google Shape;288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2302299"/>
                <a:ext cx="8520600" cy="236091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About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2676 </a:t>
                </a:r>
                <a:r>
                  <a:rPr lang="en-US" altLang="ko" sz="2000" dirty="0">
                    <a:solidFill>
                      <a:schemeClr val="tx1"/>
                    </a:solidFill>
                  </a:rPr>
                  <a:t>calculations per timestep and 800 timesteps per episode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ko" sz="2000" dirty="0">
                    <a:solidFill>
                      <a:schemeClr val="tx1"/>
                    </a:solidFill>
                  </a:rPr>
                  <a:t>Calculating </a:t>
                </a:r>
                <a14:m>
                  <m:oMath xmlns:m="http://schemas.openxmlformats.org/officeDocument/2006/math">
                    <m:r>
                      <a:rPr lang="en-US" altLang="k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 × </m:t>
                    </m:r>
                    <m:sSup>
                      <m:sSupPr>
                        <m:ctrlPr>
                          <a:rPr lang="en-US" altLang="k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ko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takes 1 hour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Travelling all states will take 4000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" sz="2000" dirty="0">
                    <a:solidFill>
                      <a:schemeClr val="tx1"/>
                    </a:solidFill>
                  </a:rPr>
                  <a:t>x n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hours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have to travel the same state many times, so n &gt; 1)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Google Shape;288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302299"/>
                <a:ext cx="8520600" cy="2360918"/>
              </a:xfrm>
              <a:prstGeom prst="rect">
                <a:avLst/>
              </a:prstGeom>
              <a:blipFill>
                <a:blip r:embed="rId3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3697B9-5016-421B-9D8D-F195C1C5C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33</a:t>
            </a:fld>
            <a:endParaRPr lang="ko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9AD092-3B6E-4F9C-A62B-4B5FCC605DE9}"/>
              </a:ext>
            </a:extLst>
          </p:cNvPr>
          <p:cNvSpPr/>
          <p:nvPr/>
        </p:nvSpPr>
        <p:spPr>
          <a:xfrm>
            <a:off x="3048184" y="1493358"/>
            <a:ext cx="304762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" sz="1600" b="0" cap="none" spc="0" dirty="0">
                <a:ln w="0"/>
                <a:solidFill>
                  <a:schemeClr val="tx1"/>
                </a:solidFill>
              </a:rPr>
              <a:t>The Possible number of States </a:t>
            </a:r>
            <a:endParaRPr lang="ko-KR" altLang="en-US" sz="1600" b="0" cap="none" spc="0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74F15A1-9287-4A2E-A65B-06B52529F4D0}"/>
                  </a:ext>
                </a:extLst>
              </p:cNvPr>
              <p:cNvSpPr/>
              <p:nvPr/>
            </p:nvSpPr>
            <p:spPr>
              <a:xfrm>
                <a:off x="3217237" y="1022971"/>
                <a:ext cx="2709524" cy="5959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cap="none" spc="0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3200" b="1" i="1" cap="none" spc="0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3200" b="1" i="1" cap="none" spc="0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altLang="ko-KR" sz="3200" b="1" i="1" cap="none" spc="0" smtClean="0">
                          <a:ln w="0"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altLang="ko-KR" sz="3200" b="1" i="1" cap="none" spc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cap="none" spc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sz="3200" b="1" i="1" cap="none" spc="0" smtClean="0">
                              <a:ln w="0"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p>
                      </m:sSup>
                    </m:oMath>
                  </m:oMathPara>
                </a14:m>
                <a:endParaRPr lang="ko-KR" altLang="en-US" sz="3200" b="1" cap="none" spc="0" dirty="0">
                  <a:ln w="0"/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74F15A1-9287-4A2E-A65B-06B52529F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37" y="1022971"/>
                <a:ext cx="2709524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1114D-9C8F-43FF-807E-BB7A0453F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6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Times that the Agent Travelled = 10000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which means that it could only explore 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maximum 0.00000003% of the possible states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Machine Learning’s Limit is Revealed, so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We need Deep Learning!!!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7AAC04-FF3C-4EA5-AC1E-B0140DC9B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34</a:t>
            </a:fld>
            <a:endParaRPr lang="ko" altLang="en-US"/>
          </a:p>
        </p:txBody>
      </p:sp>
      <p:sp>
        <p:nvSpPr>
          <p:cNvPr id="5" name="Google Shape;287;p44">
            <a:extLst>
              <a:ext uri="{FF2B5EF4-FFF2-40B4-BE49-F238E27FC236}">
                <a16:creationId xmlns:a16="http://schemas.microsoft.com/office/drawing/2014/main" id="{601ACC82-842A-45E2-850F-491F3367B3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33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4D4D4D"/>
                </a:solidFill>
              </a:rPr>
              <a:t>Considerations</a:t>
            </a:r>
            <a:r>
              <a:rPr lang="en-US" altLang="ko" sz="3000" b="1" dirty="0">
                <a:solidFill>
                  <a:srgbClr val="4D4D4D"/>
                </a:solidFill>
              </a:rPr>
              <a:t> (2)</a:t>
            </a:r>
            <a:endParaRPr sz="30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6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D4D4D"/>
                </a:solidFill>
              </a:rPr>
              <a:t>Why Deep Learning?</a:t>
            </a:r>
            <a:endParaRPr sz="3000" b="1">
              <a:solidFill>
                <a:srgbClr val="4D4D4D"/>
              </a:solidFill>
            </a:endParaRPr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226208" y="1059033"/>
            <a:ext cx="8520600" cy="399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chemeClr val="tx1"/>
                </a:solidFill>
              </a:rPr>
              <a:t>Q_Learning</a:t>
            </a:r>
            <a:r>
              <a:rPr lang="en-US" altLang="ko" sz="2000" dirty="0">
                <a:solidFill>
                  <a:schemeClr val="tx1"/>
                </a:solidFill>
              </a:rPr>
              <a:t> is better to use in a problem with a smaller 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To resolve the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curse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of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dimensions,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we need to use 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approximate function</a:t>
            </a:r>
            <a:endParaRPr lang="en-US" altLang="ko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DNN = kind of approximate function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Why use DNN?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-</a:t>
            </a:r>
            <a:r>
              <a:rPr lang="en-US" altLang="ko" sz="2000" dirty="0">
                <a:solidFill>
                  <a:schemeClr val="tx1"/>
                </a:solidFill>
              </a:rPr>
              <a:t>uses many hidden layers,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tx1"/>
                </a:solidFill>
              </a:rPr>
              <a:t>easy to calculate in complex situations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-</a:t>
            </a:r>
            <a:r>
              <a:rPr lang="en-US" altLang="ko" sz="2000" dirty="0">
                <a:solidFill>
                  <a:schemeClr val="tx1"/>
                </a:solidFill>
              </a:rPr>
              <a:t>better to use GPU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 rotWithShape="1">
          <a:blip r:embed="rId3">
            <a:alphaModFix/>
          </a:blip>
          <a:srcRect l="11101" r="12916"/>
          <a:stretch/>
        </p:blipFill>
        <p:spPr>
          <a:xfrm>
            <a:off x="4867649" y="2330814"/>
            <a:ext cx="4153509" cy="23324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5477C1-80B8-4FE3-90EC-79844FB8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35</a:t>
            </a:fld>
            <a:endParaRPr lang="ko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11700" y="933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Conclusion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Google Shape;301;p4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2000" dirty="0">
                    <a:solidFill>
                      <a:schemeClr val="tx1"/>
                    </a:solidFill>
                    <a:latin typeface="+mj-lt"/>
                  </a:rPr>
                  <a:t>Learning with Q-Learnig failed because there wasn’t enough times of Travels(for Learning)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ko" sz="2000" dirty="0">
                    <a:solidFill>
                      <a:schemeClr val="tx1"/>
                    </a:solidFill>
                    <a:latin typeface="+mj-lt"/>
                  </a:rPr>
                  <a:t>travelled only a miniscule of all possible states, If Agent travels all possible states then it will take a lot of time 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</a:rPr>
                  <a:t>Deep Learning would be more efficient to solve the problem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ko" sz="2000" dirty="0">
                    <a:solidFill>
                      <a:schemeClr val="tx1"/>
                    </a:solidFill>
                    <a:latin typeface="+mj-lt"/>
                  </a:rPr>
                  <a:t>(Go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k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768</m:t>
                        </m:r>
                      </m:sup>
                    </m:sSup>
                  </m:oMath>
                </a14:m>
                <a:r>
                  <a:rPr lang="ar-AE" altLang="ko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US" altLang="ko" sz="2000" dirty="0">
                    <a:solidFill>
                      <a:schemeClr val="tx1"/>
                    </a:solidFill>
                    <a:latin typeface="+mj-lt"/>
                  </a:rPr>
                  <a:t> numbers of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</a:rPr>
                  <a:t>all atoms in space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</a:rPr>
                  <a:t>)</a:t>
                </a:r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ko-KR" altLang="en-US" dirty="0"/>
                  <a:t>  </a:t>
                </a:r>
                <a:endParaRPr dirty="0"/>
              </a:p>
            </p:txBody>
          </p:sp>
        </mc:Choice>
        <mc:Fallback xmlns="">
          <p:sp>
            <p:nvSpPr>
              <p:cNvPr id="301" name="Google Shape;301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715" b="-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9363B-A30E-4FEB-A751-B5BA97E31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36</a:t>
            </a:fld>
            <a:endParaRPr lang="ko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Reference Literature</a:t>
            </a:r>
            <a:endParaRPr sz="3000" b="1" dirty="0"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</a:rPr>
              <a:t>[1] 파이썬과 케라스로 배우는 강화학습 (이웅원 외 3명 저, 위키북스)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</a:rPr>
              <a:t>[2] Do it! 점프 투 파이썬 (박응용 저, 이지스퍼블리싱)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</a:rPr>
              <a:t>[3] 알고리즘으로 배우는 인공지능, 머신러닝, 딥러닝 입문 (김의중 저, 위키북스)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</a:rPr>
              <a:t>[4] 파이썬 머신러닝 완벽 가이드(권철민 저, 위키북스)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</a:rPr>
              <a:t>[5] numpy official site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</a:rPr>
              <a:t>[6] matplotlib official site</a:t>
            </a:r>
            <a:endParaRPr sz="23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828B36-5461-460E-A641-CB9CDE057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37</a:t>
            </a:fld>
            <a:endParaRPr lang="ko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 b="1" dirty="0">
                <a:solidFill>
                  <a:schemeClr val="dk2"/>
                </a:solidFill>
              </a:rPr>
              <a:t>Reference</a:t>
            </a:r>
            <a:endParaRPr sz="3000" b="1" dirty="0"/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도로 정체 사진 - 해럴드 경제 </a:t>
            </a:r>
            <a:r>
              <a:rPr lang="ko" sz="900" u="sng" dirty="0">
                <a:solidFill>
                  <a:schemeClr val="hlink"/>
                </a:solidFill>
                <a:hlinkClick r:id="rId3"/>
              </a:rPr>
              <a:t>http://heraldk.com/2016/01/02/%EC%97%B0%ED%9C%B4-%EB%A7%88%EC%A7%80%EB%A7%89%EB%82%A0%EA%B3%A0%EC%86%8D%EB%8F%84%EB%A1%9C-%EC%A0%95%EC%B2%B4-%EC%98%A4%ED%9B%84-4%EC%8B%9C-%EC%A0%84%ED%9B%84-%EC%B5%9C/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강화 학습 사진 - IT위키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 dirty="0">
                <a:solidFill>
                  <a:schemeClr val="hlink"/>
                </a:solidFill>
                <a:hlinkClick r:id="rId4"/>
              </a:rPr>
              <a:t>http://itwiki.kr/w/%EA%B0%95%ED%99%94_%ED%95%99%EC%8A%B5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딥러닝 사진 - tistory 블로그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 dirty="0">
                <a:solidFill>
                  <a:schemeClr val="hlink"/>
                </a:solidFill>
                <a:hlinkClick r:id="rId5"/>
              </a:rPr>
              <a:t>https://dororongju.tistory.com/145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cpu 사진 - 아마존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 dirty="0">
                <a:solidFill>
                  <a:schemeClr val="hlink"/>
                </a:solidFill>
                <a:hlinkClick r:id="rId6"/>
              </a:rPr>
              <a:t>https://www.amazon.com/Intel-i7-9700-Desktop-Processor-LGA1151/dp/B07S6CRLVD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메모리 사진 - 11번가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 dirty="0">
                <a:solidFill>
                  <a:schemeClr val="hlink"/>
                </a:solidFill>
                <a:hlinkClick r:id="rId7"/>
              </a:rPr>
              <a:t>http://www.11st.co.kr/products/2029297650?utm_medium=%EA%B2%80%EC%83%89&amp;gclid=Cj0KCQiAoab_BRCxARIsANMx4S4iWrw6dDjJXSv3lTVk6YTZZXUPgZ5itMUGsouiBEIogI9sc8a-nBgaAtCGEALw_wcB&amp;utm_source=%EA%B5%AC%EA%B8%80_PC_S_%EC%87%BC%ED%95%91&amp;utm_campaign=%EA%B5%AC%EA%B8%80%EC%87%BC%ED%95%91PC+%EC%B6%94%EA%B0%80%EC%9E%91%EC%97%85&amp;utm_term=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윈도우 사진 - simpleworld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 dirty="0">
                <a:solidFill>
                  <a:schemeClr val="hlink"/>
                </a:solidFill>
                <a:hlinkClick r:id="rId8"/>
              </a:rPr>
              <a:t>https://simpleworld.kr/entry/%EC%9C%88%EB%8F%84%EC%9A%B010-%EB%8B%A8%EC%B6%95%ED%82%A4-%EB%AA%A8%EC%9D%8C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바둑의 경우의 수 - LG 사이언스랜드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 dirty="0">
                <a:solidFill>
                  <a:schemeClr val="hlink"/>
                </a:solidFill>
                <a:hlinkClick r:id="rId9"/>
              </a:rPr>
              <a:t>http://lg-sl.net/product/scilab/sciencestorylist/ALMA/readSciencestoryList.mvc?sciencestoryListId=ALMA2020050003&amp;subjectId=MAT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246B5-63BE-4A84-9ECA-E713765DE9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38</a:t>
            </a:fld>
            <a:endParaRPr lang="ko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11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n-lt"/>
              </a:rPr>
              <a:t>Background of research</a:t>
            </a:r>
            <a:r>
              <a:rPr lang="en-US" altLang="ko" sz="3200" b="1" dirty="0">
                <a:solidFill>
                  <a:schemeClr val="dk2"/>
                </a:solidFill>
                <a:latin typeface="+mn-lt"/>
              </a:rPr>
              <a:t> (1)</a:t>
            </a:r>
            <a:endParaRPr sz="3200" b="1" dirty="0">
              <a:solidFill>
                <a:schemeClr val="dk2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600" y="1299345"/>
            <a:ext cx="5267325" cy="34608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64100" y="1321575"/>
            <a:ext cx="319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The number of cars in Korea</a:t>
            </a:r>
            <a:r>
              <a:rPr lang="en-US" altLang="ko" sz="2000" dirty="0">
                <a:solidFill>
                  <a:schemeClr val="tx1"/>
                </a:solidFill>
              </a:rPr>
              <a:t> :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1997 10 million  →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2019 23 million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000" dirty="0">
                <a:solidFill>
                  <a:schemeClr val="tx1"/>
                </a:solidFill>
              </a:rPr>
              <a:t>The number of cars has more than doubled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EC4B86-47F5-46BE-B2DD-01815E9EB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4434A-7539-4341-9AB3-45ACD5A59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  <p:pic>
        <p:nvPicPr>
          <p:cNvPr id="1026" name="Picture 2" descr="https://lh6.googleusercontent.com/F6ykH1sUIZ_ResI8waveWpiabHzqjMn7Qf1ibulagrINA2NRL41FWs4r-2u-TaM9YoVRoNNdCC66Q5Fb0xOr_5_JV-1BKkZNNbyUOkmTRL9GyMbZ7opqsIqWrrWTMXer1Nn2KbPO_Qw">
            <a:extLst>
              <a:ext uri="{FF2B5EF4-FFF2-40B4-BE49-F238E27FC236}">
                <a16:creationId xmlns:a16="http://schemas.microsoft.com/office/drawing/2014/main" id="{0FF2A579-D9E7-4FA9-BF0D-22FBE72F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29" y="1022738"/>
            <a:ext cx="3712542" cy="23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4435B4-1AD4-49D4-96A5-490FDF817D03}"/>
              </a:ext>
            </a:extLst>
          </p:cNvPr>
          <p:cNvSpPr/>
          <p:nvPr/>
        </p:nvSpPr>
        <p:spPr>
          <a:xfrm>
            <a:off x="979714" y="3729628"/>
            <a:ext cx="7184572" cy="1867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</a:rPr>
              <a:t>As a result, the transportation is a field that requires analysis using large-scale data, and deep learning research has been conducted in various fields recently.</a:t>
            </a:r>
            <a:endParaRPr lang="en-US" altLang="ko-KR" sz="2000" dirty="0">
              <a:solidFill>
                <a:schemeClr val="tx1"/>
              </a:solidFill>
            </a:endParaRPr>
          </a:p>
          <a:p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Google Shape;72;p16">
            <a:extLst>
              <a:ext uri="{FF2B5EF4-FFF2-40B4-BE49-F238E27FC236}">
                <a16:creationId xmlns:a16="http://schemas.microsoft.com/office/drawing/2014/main" id="{2515A0BC-AEE1-4B2F-B559-2B071636C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1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n-lt"/>
              </a:rPr>
              <a:t>Background of research</a:t>
            </a:r>
            <a:r>
              <a:rPr lang="en-US" altLang="ko" sz="3200" b="1" dirty="0">
                <a:solidFill>
                  <a:schemeClr val="dk2"/>
                </a:solidFill>
                <a:latin typeface="+mn-lt"/>
              </a:rPr>
              <a:t> (2)</a:t>
            </a:r>
            <a:endParaRPr sz="3200" b="1" dirty="0">
              <a:solidFill>
                <a:schemeClr val="dk2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49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n-lt"/>
              </a:rPr>
              <a:t>Theoretical background</a:t>
            </a:r>
            <a:r>
              <a:rPr lang="en-US" altLang="ko" sz="3200" b="1" dirty="0">
                <a:solidFill>
                  <a:schemeClr val="dk2"/>
                </a:solidFill>
                <a:latin typeface="+mn-lt"/>
              </a:rPr>
              <a:t> (1)</a:t>
            </a:r>
            <a:endParaRPr sz="3200" b="1" dirty="0">
              <a:latin typeface="+mn-lt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5" y="1239550"/>
            <a:ext cx="3356250" cy="1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350" y="2328150"/>
            <a:ext cx="3828975" cy="25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EDB04D-5847-4192-A5B3-67465C800E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j-lt"/>
              </a:rPr>
              <a:t>Theoretical background</a:t>
            </a:r>
            <a:r>
              <a:rPr lang="en-US" altLang="ko" sz="3200" b="1" dirty="0">
                <a:solidFill>
                  <a:schemeClr val="dk2"/>
                </a:solidFill>
                <a:latin typeface="+mj-lt"/>
              </a:rPr>
              <a:t> (2)</a:t>
            </a:r>
            <a:endParaRPr sz="3200" b="1" dirty="0">
              <a:latin typeface="+mj-lt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25" y="1929500"/>
            <a:ext cx="25431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650" y="1834575"/>
            <a:ext cx="4387125" cy="18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5501B7-5F6E-4C98-9519-A86ABC159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1186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n-lt"/>
              </a:rPr>
              <a:t>Theoretical background</a:t>
            </a:r>
            <a:r>
              <a:rPr lang="en-US" altLang="ko" sz="3200" b="1" dirty="0">
                <a:solidFill>
                  <a:schemeClr val="dk2"/>
                </a:solidFill>
                <a:latin typeface="+mn-lt"/>
              </a:rPr>
              <a:t> (3)</a:t>
            </a:r>
            <a:endParaRPr sz="3200" b="1" dirty="0">
              <a:latin typeface="+mn-l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975" y="3159650"/>
            <a:ext cx="2825002" cy="12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5" y="1746686"/>
            <a:ext cx="2602225" cy="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5">
            <a:alphaModFix/>
          </a:blip>
          <a:srcRect t="6539" b="-6540"/>
          <a:stretch/>
        </p:blipFill>
        <p:spPr>
          <a:xfrm>
            <a:off x="448221" y="3527475"/>
            <a:ext cx="3033903" cy="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707" y="1293625"/>
            <a:ext cx="3155768" cy="17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25D6D8-D4FD-467C-BA74-3B4FA6949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chemeClr val="dk2"/>
                </a:solidFill>
                <a:latin typeface="+mj-lt"/>
              </a:rPr>
              <a:t>A research method</a:t>
            </a:r>
            <a:endParaRPr sz="3200" b="1" dirty="0">
              <a:solidFill>
                <a:schemeClr val="dk2"/>
              </a:solidFill>
              <a:latin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Understanding of Reinforcement Learning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Build Development Environment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Build Environment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Build Agent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Coding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Run the program and Learning</a:t>
            </a:r>
            <a:endParaRPr sz="2500">
              <a:solidFill>
                <a:srgbClr val="000000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ko" sz="2500">
                <a:solidFill>
                  <a:srgbClr val="000000"/>
                </a:solidFill>
              </a:rPr>
              <a:t>Check and evaluate learning outcomes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1596B8-A700-4A6A-94D4-F9D772901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1371</Words>
  <Application>Microsoft Office PowerPoint</Application>
  <PresentationFormat>화면 슬라이드 쇼(16:9)</PresentationFormat>
  <Paragraphs>198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Cambria Math</vt:lpstr>
      <vt:lpstr>Simple Light</vt:lpstr>
      <vt:lpstr>Solutions to Road Congestion  by Reinforced Learning</vt:lpstr>
      <vt:lpstr>Table of Contents</vt:lpstr>
      <vt:lpstr>Abstract </vt:lpstr>
      <vt:lpstr>Background of research (1) </vt:lpstr>
      <vt:lpstr>Background of research (2) </vt:lpstr>
      <vt:lpstr>Theoretical background (1)</vt:lpstr>
      <vt:lpstr>Theoretical background (2)</vt:lpstr>
      <vt:lpstr>Theoretical background (3)</vt:lpstr>
      <vt:lpstr>A research method  </vt:lpstr>
      <vt:lpstr>2. Development Environment  </vt:lpstr>
      <vt:lpstr>3. Build Environment  </vt:lpstr>
      <vt:lpstr>4. Build Agent  </vt:lpstr>
      <vt:lpstr>5. Coding  </vt:lpstr>
      <vt:lpstr>A research method  </vt:lpstr>
      <vt:lpstr>Environment Module - Settings</vt:lpstr>
      <vt:lpstr>Environment Module - Settings for Env class</vt:lpstr>
      <vt:lpstr>Environment Module - Env.step (1)</vt:lpstr>
      <vt:lpstr>Environment Module - Env.step (2)</vt:lpstr>
      <vt:lpstr>Environment Module - Env.step (3)</vt:lpstr>
      <vt:lpstr>Environment Module - Env.act</vt:lpstr>
      <vt:lpstr>Environment Module - Env.reset</vt:lpstr>
      <vt:lpstr>Agent Module - Settings</vt:lpstr>
      <vt:lpstr>Agent Module - Settings for Q_Agent class</vt:lpstr>
      <vt:lpstr>Agent Module - functions of Q_Agent (1)</vt:lpstr>
      <vt:lpstr>Agent Module - functions of Q_Agent (2)</vt:lpstr>
      <vt:lpstr>Agent Module - arg_max function</vt:lpstr>
      <vt:lpstr>Agent Module - Settings for __main__ </vt:lpstr>
      <vt:lpstr>Agent Module - Learning Process </vt:lpstr>
      <vt:lpstr>Agent Module - Show Learning Graph</vt:lpstr>
      <vt:lpstr>Results in Learning (2100 Episodes)</vt:lpstr>
      <vt:lpstr>Results in Learning (5100 Episodes)</vt:lpstr>
      <vt:lpstr>Results in Learning (10001 Episodes)</vt:lpstr>
      <vt:lpstr>Considerations (1)</vt:lpstr>
      <vt:lpstr>Considerations (2)</vt:lpstr>
      <vt:lpstr>Why Deep Learning?</vt:lpstr>
      <vt:lpstr>Conclusion</vt:lpstr>
      <vt:lpstr>Reference Literature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Solutions to Road Congestion  by Reinforced Learning</dc:title>
  <cp:lastModifiedBy>ICARUS</cp:lastModifiedBy>
  <cp:revision>16</cp:revision>
  <dcterms:modified xsi:type="dcterms:W3CDTF">2020-12-29T05:34:20Z</dcterms:modified>
</cp:coreProperties>
</file>